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60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9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8CD4B-8521-4A6D-AF2B-F926C192C985}" type="datetimeFigureOut">
              <a:rPr lang="en-US"/>
              <a:t>5/13/2016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23CB8-AEEE-474D-9E83-93B71C0D318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42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23CB8-AEEE-474D-9E83-93B71C0D318D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7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400" y="1362721"/>
            <a:ext cx="6815138" cy="2023417"/>
          </a:xfrm>
        </p:spPr>
        <p:txBody>
          <a:bodyPr/>
          <a:lstStyle/>
          <a:p>
            <a:r>
              <a:rPr lang="en-US" sz="3200" dirty="0"/>
              <a:t>Is Rising Population Growth a Global Concern?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Candidate number: 2313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6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Counter-argument/ My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39201" y="2613268"/>
            <a:ext cx="3240495" cy="10073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Rising population growth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8091" y="2584068"/>
            <a:ext cx="3284286" cy="992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Rising population growth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2919365" y="3679014"/>
            <a:ext cx="1138553" cy="100734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7907928" y="3622261"/>
            <a:ext cx="1236072" cy="98323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58153" y="4773956"/>
            <a:ext cx="3036140" cy="8175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Temporary economic growth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108654" y="4584167"/>
            <a:ext cx="3006947" cy="11825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 smtClean="0"/>
              <a:t>National spending</a:t>
            </a:r>
            <a:endParaRPr lang="en-US" dirty="0"/>
          </a:p>
          <a:p>
            <a:pPr marL="285750" indent="-285750" algn="ctr">
              <a:buFontTx/>
              <a:buChar char="-"/>
            </a:pPr>
            <a:r>
              <a:rPr lang="en-US" dirty="0" smtClean="0"/>
              <a:t>Economic collapse</a:t>
            </a:r>
          </a:p>
          <a:p>
            <a:pPr marL="285750" indent="-285750" algn="ctr">
              <a:buFontTx/>
              <a:buChar char="-"/>
            </a:pPr>
            <a:r>
              <a:rPr lang="en-US" dirty="0" smtClean="0"/>
              <a:t>Finite food and resources</a:t>
            </a:r>
          </a:p>
          <a:p>
            <a:pPr marL="285750" indent="-285750" algn="ctr">
              <a:buFontTx/>
              <a:buChar char="-"/>
            </a:pPr>
            <a:r>
              <a:rPr lang="en-US" dirty="0" smtClean="0"/>
              <a:t>Higher taxes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985565" y="2407478"/>
            <a:ext cx="209826" cy="3533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960782" y="695737"/>
            <a:ext cx="3964609" cy="18442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Times New Roman"/>
                <a:cs typeface="Times New Roman"/>
              </a:rPr>
              <a:t>Solution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5057912" y="1391477"/>
            <a:ext cx="1932609" cy="508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7266607" y="795129"/>
            <a:ext cx="3567044" cy="171174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Times New Roman"/>
                <a:cs typeface="Times New Roman"/>
              </a:rPr>
              <a:t>Education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8569739" y="2595218"/>
            <a:ext cx="850348" cy="124791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26695" y="3876261"/>
            <a:ext cx="4792869" cy="20761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/>
                <a:cs typeface="Times New Roman"/>
              </a:rPr>
              <a:t>Family planning- defined as the regulation of the number of offspring through the use of birth control. 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32844">
            <a:off x="1096845" y="3117175"/>
            <a:ext cx="2520415" cy="1890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879" y="4097385"/>
            <a:ext cx="1573528" cy="16525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75719" y="5753628"/>
            <a:ext cx="20441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 New Roman"/>
                <a:cs typeface="Times New Roman"/>
              </a:rPr>
              <a:t>http://</a:t>
            </a:r>
            <a:r>
              <a:rPr lang="en-US" sz="900" dirty="0" err="1">
                <a:latin typeface="Times New Roman"/>
                <a:cs typeface="Times New Roman"/>
              </a:rPr>
              <a:t>bchdmi.org</a:t>
            </a:r>
            <a:r>
              <a:rPr lang="en-US" sz="900" dirty="0">
                <a:latin typeface="Times New Roman"/>
                <a:cs typeface="Times New Roman"/>
              </a:rPr>
              <a:t>/</a:t>
            </a:r>
            <a:r>
              <a:rPr lang="en-US" sz="900" dirty="0" err="1">
                <a:latin typeface="Times New Roman"/>
                <a:cs typeface="Times New Roman"/>
              </a:rPr>
              <a:t>cchs</a:t>
            </a:r>
            <a:r>
              <a:rPr lang="en-US" sz="900" dirty="0">
                <a:latin typeface="Times New Roman"/>
                <a:cs typeface="Times New Roman"/>
              </a:rPr>
              <a:t>/</a:t>
            </a:r>
            <a:r>
              <a:rPr lang="en-US" sz="900" dirty="0" err="1">
                <a:latin typeface="Times New Roman"/>
                <a:cs typeface="Times New Roman"/>
              </a:rPr>
              <a:t>family_planning</a:t>
            </a:r>
            <a:endParaRPr lang="en-US" sz="9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 rot="20647557">
            <a:off x="1182562" y="4557857"/>
            <a:ext cx="308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/>
                <a:cs typeface="Times New Roman"/>
              </a:rPr>
              <a:t>http://</a:t>
            </a:r>
            <a:r>
              <a:rPr lang="en-US" sz="900" dirty="0" err="1">
                <a:latin typeface="Times New Roman"/>
                <a:cs typeface="Times New Roman"/>
              </a:rPr>
              <a:t>www.modernmom.com</a:t>
            </a:r>
            <a:r>
              <a:rPr lang="en-US" sz="900" dirty="0">
                <a:latin typeface="Times New Roman"/>
                <a:cs typeface="Times New Roman"/>
              </a:rPr>
              <a:t>/2c29a41c-051f-11e2-9d62-404062497d7e.html</a:t>
            </a:r>
          </a:p>
        </p:txBody>
      </p:sp>
    </p:spTree>
    <p:extLst>
      <p:ext uri="{BB962C8B-B14F-4D97-AF65-F5344CB8AC3E}">
        <p14:creationId xmlns:p14="http://schemas.microsoft.com/office/powerpoint/2010/main" val="389533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28700" y="2468879"/>
            <a:ext cx="1033165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BRITISH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Safety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Organisation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Award in Environmental Awareness. (2015). Retrieved May 13, 2016, from http://ukhse.org/award-in-environmental-awareness/ 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Guru, S. (2014). Population Growth and Economic Development of a Country. Retrieved April 20, 2016, from http://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www.yourarticlelibrary.com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/economics/population-growth-and-economic-development-of-a-country/38275</a:t>
            </a:r>
            <a:r>
              <a:rPr lang="en-US" sz="1200" dirty="0">
                <a:latin typeface="Times New Roman"/>
                <a:cs typeface="Times New Roman"/>
              </a:rPr>
              <a:t>/ </a:t>
            </a:r>
          </a:p>
          <a:p>
            <a:r>
              <a:rPr lang="en-US" sz="1200" dirty="0">
                <a:latin typeface="Times New Roman"/>
                <a:cs typeface="Times New Roman"/>
              </a:rPr>
              <a:t> </a:t>
            </a:r>
            <a:endParaRPr lang="en-US" sz="1200" dirty="0" smtClean="0">
              <a:latin typeface="Times New Roman"/>
              <a:cs typeface="Times New Roman"/>
            </a:endParaRPr>
          </a:p>
          <a:p>
            <a:r>
              <a:rPr lang="en-US" sz="1200" dirty="0" smtClean="0"/>
              <a:t>INTERNATIONAL </a:t>
            </a:r>
            <a:r>
              <a:rPr lang="en-US" sz="1200" dirty="0"/>
              <a:t>MEDICAL CORPS. (2015). Mental Health and Psychosocial Support. Retrieved May 13, 2016, from https://internationalmedicalcorps.org/programs/mental-health </a:t>
            </a:r>
          </a:p>
          <a:p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>
                <a:latin typeface="Times New Roman"/>
                <a:cs typeface="Times New Roman"/>
              </a:rPr>
              <a:t>Mills, R. (2012, June 6). Resource Scarcity and Population Growth. Retrieved April 20, 2016, from http://</a:t>
            </a:r>
            <a:r>
              <a:rPr lang="en-US" sz="1200" dirty="0" err="1">
                <a:latin typeface="Times New Roman"/>
                <a:cs typeface="Times New Roman"/>
              </a:rPr>
              <a:t>www.financialsense.com</a:t>
            </a:r>
            <a:r>
              <a:rPr lang="en-US" sz="1200" dirty="0">
                <a:latin typeface="Times New Roman"/>
                <a:cs typeface="Times New Roman"/>
              </a:rPr>
              <a:t>/contributors/</a:t>
            </a:r>
            <a:r>
              <a:rPr lang="en-US" sz="1200" dirty="0" err="1">
                <a:latin typeface="Times New Roman"/>
                <a:cs typeface="Times New Roman"/>
              </a:rPr>
              <a:t>richard</a:t>
            </a:r>
            <a:r>
              <a:rPr lang="en-US" sz="1200" dirty="0">
                <a:latin typeface="Times New Roman"/>
                <a:cs typeface="Times New Roman"/>
              </a:rPr>
              <a:t>-mills/resource-scarcity-and-population-growth </a:t>
            </a: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r>
              <a:rPr lang="en-US" sz="1200" dirty="0">
                <a:latin typeface="Times New Roman"/>
                <a:cs typeface="Times New Roman"/>
              </a:rPr>
              <a:t> </a:t>
            </a:r>
            <a:r>
              <a:rPr lang="en-US" sz="1200" dirty="0" smtClean="0">
                <a:latin typeface="Times New Roman"/>
                <a:cs typeface="Times New Roman"/>
              </a:rPr>
              <a:t>Oil </a:t>
            </a:r>
            <a:r>
              <a:rPr lang="en-US" sz="1200" dirty="0">
                <a:latin typeface="Times New Roman"/>
                <a:cs typeface="Times New Roman"/>
              </a:rPr>
              <a:t>&amp; Gas. (</a:t>
            </a:r>
            <a:r>
              <a:rPr lang="en-US" sz="1200" dirty="0" err="1">
                <a:latin typeface="Times New Roman"/>
                <a:cs typeface="Times New Roman"/>
              </a:rPr>
              <a:t>n.d.</a:t>
            </a:r>
            <a:r>
              <a:rPr lang="en-US" sz="1200" dirty="0">
                <a:latin typeface="Times New Roman"/>
                <a:cs typeface="Times New Roman"/>
              </a:rPr>
              <a:t>). Retrieved May 03, 2016, from http://www.mawaridegroup.com/</a:t>
            </a:r>
            <a:r>
              <a:rPr lang="en-US" sz="1200" dirty="0" err="1" smtClean="0">
                <a:latin typeface="Times New Roman"/>
                <a:cs typeface="Times New Roman"/>
              </a:rPr>
              <a:t>oilgas.php</a:t>
            </a:r>
            <a:endParaRPr lang="en-US" sz="1200" dirty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r>
              <a:rPr lang="en-US" sz="1200" dirty="0" smtClean="0">
                <a:latin typeface="Times New Roman"/>
                <a:cs typeface="Times New Roman"/>
              </a:rPr>
              <a:t>Pimentel</a:t>
            </a:r>
            <a:r>
              <a:rPr lang="en-US" sz="1200" dirty="0">
                <a:latin typeface="Times New Roman"/>
                <a:cs typeface="Times New Roman"/>
              </a:rPr>
              <a:t>, D. (1996, February 9). IMPACT OF POPULATION GROWTH ON FOOD SUPPLIES AND ENVIRONMENT. Retrieved April 20, 2016, from http://www.dieoff.com/page57.htm </a:t>
            </a:r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/>
              <a:t>Policies to green the economy must underpin UK recovery: New report. (2014, February 24). Retrieved May 13, 2016, from https://www.bartlett.ucl.ac.uk/sustainable/sustainable-news/GECP_newreport </a:t>
            </a:r>
          </a:p>
          <a:p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>
                <a:latin typeface="Times New Roman"/>
                <a:cs typeface="Times New Roman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1750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9770" y="1184672"/>
            <a:ext cx="9032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smtClean="0">
                <a:latin typeface="Times New Roman"/>
                <a:cs typeface="Times New Roman"/>
              </a:rPr>
              <a:t>White</a:t>
            </a:r>
            <a:r>
              <a:rPr lang="en-US" sz="1200" dirty="0">
                <a:latin typeface="Times New Roman"/>
                <a:cs typeface="Times New Roman"/>
              </a:rPr>
              <a:t>, A. (2014, September 08). How Many Kids Should You Actually Have? Retrieved May 03, 2016, from http://</a:t>
            </a:r>
            <a:r>
              <a:rPr lang="en-US" sz="1200" dirty="0" err="1">
                <a:latin typeface="Times New Roman"/>
                <a:cs typeface="Times New Roman"/>
              </a:rPr>
              <a:t>www.playbuzz.com</a:t>
            </a:r>
            <a:r>
              <a:rPr lang="en-US" sz="1200" dirty="0">
                <a:latin typeface="Times New Roman"/>
                <a:cs typeface="Times New Roman"/>
              </a:rPr>
              <a:t>/</a:t>
            </a:r>
            <a:r>
              <a:rPr lang="en-US" sz="1200" dirty="0" err="1">
                <a:latin typeface="Times New Roman"/>
                <a:cs typeface="Times New Roman"/>
              </a:rPr>
              <a:t>arielw</a:t>
            </a:r>
            <a:r>
              <a:rPr lang="en-US" sz="1200" dirty="0">
                <a:latin typeface="Times New Roman"/>
                <a:cs typeface="Times New Roman"/>
              </a:rPr>
              <a:t>/how-many-kids-should-you-actually-have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9770" y="1865864"/>
            <a:ext cx="8602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smtClean="0">
                <a:latin typeface="Times New Roman"/>
                <a:cs typeface="Times New Roman"/>
              </a:rPr>
              <a:t>Walters</a:t>
            </a:r>
            <a:r>
              <a:rPr lang="en-US" sz="1200" dirty="0">
                <a:latin typeface="Times New Roman"/>
                <a:cs typeface="Times New Roman"/>
              </a:rPr>
              <a:t>, A. (</a:t>
            </a:r>
            <a:r>
              <a:rPr lang="en-US" sz="1200" dirty="0" smtClean="0">
                <a:latin typeface="Times New Roman"/>
                <a:cs typeface="Times New Roman"/>
              </a:rPr>
              <a:t>2013</a:t>
            </a:r>
            <a:r>
              <a:rPr lang="en-US" sz="1200" dirty="0">
                <a:latin typeface="Times New Roman"/>
                <a:cs typeface="Times New Roman"/>
              </a:rPr>
              <a:t>, June 04). Grain. Retrieved May 03, 2016, from http://</a:t>
            </a:r>
            <a:r>
              <a:rPr lang="en-US" sz="1200" dirty="0" err="1">
                <a:latin typeface="Times New Roman"/>
                <a:cs typeface="Times New Roman"/>
              </a:rPr>
              <a:t>www.thetablebellingham.org</a:t>
            </a:r>
            <a:r>
              <a:rPr lang="en-US" sz="1200" dirty="0">
                <a:latin typeface="Times New Roman"/>
                <a:cs typeface="Times New Roman"/>
              </a:rPr>
              <a:t>/2013/06/the-riddle-of-the-bread-tree/grain</a:t>
            </a:r>
          </a:p>
        </p:txBody>
      </p:sp>
      <p:sp>
        <p:nvSpPr>
          <p:cNvPr id="2" name="Rectangle 1"/>
          <p:cNvSpPr/>
          <p:nvPr/>
        </p:nvSpPr>
        <p:spPr>
          <a:xfrm>
            <a:off x="839770" y="953037"/>
            <a:ext cx="9259910" cy="1172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/>
                <a:cs typeface="Times New Roman"/>
              </a:rPr>
              <a:t>  </a:t>
            </a:r>
            <a:endParaRPr lang="en-US" sz="1200" dirty="0" smtClean="0">
              <a:latin typeface="Times New Roman"/>
              <a:cs typeface="Times New Roman"/>
            </a:endParaRPr>
          </a:p>
          <a:p>
            <a:r>
              <a:rPr lang="en-US" sz="1200" dirty="0" smtClean="0">
                <a:latin typeface="Times New Roman"/>
                <a:cs typeface="Times New Roman"/>
              </a:rPr>
              <a:t>Salaam</a:t>
            </a:r>
            <a:r>
              <a:rPr lang="en-US" sz="1200" dirty="0">
                <a:latin typeface="Times New Roman"/>
                <a:cs typeface="Times New Roman"/>
              </a:rPr>
              <a:t>, D. E. (2015, July 3). Tax Reforms Are Necessary To Help Tanzania Finance Development and Solidify Economic Growth. Retrieved April 20, 2016, from http://www.worldbank.org/en/news/press-release/2015/07/03/tax-reforms-are-necessary-to-help-tanzania-finance-development-and-solidify-economic-growth </a:t>
            </a:r>
          </a:p>
          <a:p>
            <a:endParaRPr lang="en-US" sz="1200" dirty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r>
              <a:rPr lang="en-US" sz="1200" dirty="0" err="1" smtClean="0">
                <a:latin typeface="Times New Roman"/>
                <a:cs typeface="Times New Roman"/>
              </a:rPr>
              <a:t>Wilhoit</a:t>
            </a:r>
            <a:r>
              <a:rPr lang="en-US" sz="1200" dirty="0">
                <a:latin typeface="Times New Roman"/>
                <a:cs typeface="Times New Roman"/>
              </a:rPr>
              <a:t>, S. (2016). Reduce Overpopulation and National Debt by Ending Tax Incentives for Having More than Two Children. Retrieved April 20, 2016, from https://</a:t>
            </a:r>
            <a:r>
              <a:rPr lang="en-US" sz="1200" dirty="0" smtClean="0">
                <a:latin typeface="Times New Roman"/>
                <a:cs typeface="Times New Roman"/>
              </a:rPr>
              <a:t>forcechange.com/55447/reduce-overpopulation-and-national-debt-by-ending-tax-incentives-for-having-more-than-two-c</a:t>
            </a:r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 err="1" smtClean="0">
                <a:latin typeface="Times New Roman"/>
                <a:cs typeface="Times New Roman"/>
              </a:rPr>
              <a:t>hildren</a:t>
            </a:r>
            <a:r>
              <a:rPr lang="en-US" sz="1200" dirty="0" smtClean="0">
                <a:latin typeface="Times New Roman"/>
                <a:cs typeface="Times New Roman"/>
              </a:rPr>
              <a:t>/ </a:t>
            </a: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 smtClean="0">
              <a:latin typeface="Times New Roman"/>
              <a:cs typeface="Times New Roman"/>
            </a:endParaRPr>
          </a:p>
          <a:p>
            <a:endParaRPr lang="en-US" sz="1200" dirty="0">
              <a:latin typeface="Times New Roman"/>
              <a:cs typeface="Times New Roman"/>
            </a:endParaRPr>
          </a:p>
          <a:p>
            <a:r>
              <a:rPr lang="en-US" sz="1200" dirty="0">
                <a:latin typeface="Times New Roman"/>
                <a:cs typeface="Times New Roman"/>
              </a:rPr>
              <a:t> 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880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thesis/ </a:t>
            </a:r>
            <a:r>
              <a:rPr lang="en-US" dirty="0"/>
              <a:t>M</a:t>
            </a:r>
            <a:r>
              <a:rPr lang="en-US" dirty="0" smtClean="0"/>
              <a:t>y 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thesis: A rising population growth is a global concern, considering that the environment, health, and economics will all be affected negatively with the increase in population.</a:t>
            </a:r>
          </a:p>
          <a:p>
            <a:r>
              <a:rPr lang="en-US" dirty="0" smtClean="0"/>
              <a:t>Personal thesis: A rising population growth can negatively affect our economy. However, a growth in population leads to temporary economic growth.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530" y="4691506"/>
            <a:ext cx="1689407" cy="13931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204" y="4752967"/>
            <a:ext cx="1491543" cy="1491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135" y="4711993"/>
            <a:ext cx="1430083" cy="14300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12446" y="6125591"/>
            <a:ext cx="33795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/>
                <a:cs typeface="Times New Roman"/>
              </a:rPr>
              <a:t>http://</a:t>
            </a:r>
            <a:r>
              <a:rPr lang="en-US" sz="1100" dirty="0" err="1">
                <a:latin typeface="Times New Roman"/>
                <a:cs typeface="Times New Roman"/>
              </a:rPr>
              <a:t>www.dreamstime.com</a:t>
            </a:r>
            <a:r>
              <a:rPr lang="en-US" sz="1100" dirty="0">
                <a:latin typeface="Times New Roman"/>
                <a:cs typeface="Times New Roman"/>
              </a:rPr>
              <a:t>/photos-images/</a:t>
            </a:r>
            <a:r>
              <a:rPr lang="en-US" sz="1100" dirty="0" err="1">
                <a:latin typeface="Times New Roman"/>
                <a:cs typeface="Times New Roman"/>
              </a:rPr>
              <a:t>population.html</a:t>
            </a:r>
            <a:endParaRPr lang="en-US" sz="11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3751" y="6187053"/>
            <a:ext cx="3576188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" dirty="0">
                <a:latin typeface="Times New Roman"/>
                <a:cs typeface="Times New Roman"/>
              </a:rPr>
              <a:t>http://</a:t>
            </a:r>
            <a:r>
              <a:rPr lang="en-US" sz="1150" dirty="0" err="1">
                <a:latin typeface="Times New Roman"/>
                <a:cs typeface="Times New Roman"/>
              </a:rPr>
              <a:t>worldpopulationhistory.org</a:t>
            </a:r>
            <a:r>
              <a:rPr lang="en-US" sz="1150" dirty="0">
                <a:latin typeface="Times New Roman"/>
                <a:cs typeface="Times New Roman"/>
              </a:rPr>
              <a:t>/map/1/</a:t>
            </a:r>
            <a:r>
              <a:rPr lang="en-US" sz="1150" dirty="0" err="1">
                <a:latin typeface="Times New Roman"/>
                <a:cs typeface="Times New Roman"/>
              </a:rPr>
              <a:t>mercator</a:t>
            </a:r>
            <a:r>
              <a:rPr lang="en-US" sz="1150" dirty="0">
                <a:latin typeface="Times New Roman"/>
                <a:cs typeface="Times New Roman"/>
              </a:rPr>
              <a:t>/1/0/25/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41020" y="6043644"/>
            <a:ext cx="37072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/>
                <a:cs typeface="Times New Roman"/>
              </a:rPr>
              <a:t>http://</a:t>
            </a:r>
            <a:r>
              <a:rPr lang="en-US" sz="1100" dirty="0" err="1">
                <a:latin typeface="Times New Roman"/>
                <a:cs typeface="Times New Roman"/>
              </a:rPr>
              <a:t>www.mywakulla.com</a:t>
            </a:r>
            <a:r>
              <a:rPr lang="en-US" sz="1100" dirty="0">
                <a:latin typeface="Times New Roman"/>
                <a:cs typeface="Times New Roman"/>
              </a:rPr>
              <a:t>/visitors/</a:t>
            </a:r>
            <a:r>
              <a:rPr lang="en-US" sz="1100" dirty="0" err="1">
                <a:latin typeface="Times New Roman"/>
                <a:cs typeface="Times New Roman"/>
              </a:rPr>
              <a:t>about_wakulla</a:t>
            </a:r>
            <a:r>
              <a:rPr lang="en-US" sz="1100" dirty="0">
                <a:latin typeface="Times New Roman"/>
                <a:cs typeface="Times New Roman"/>
              </a:rPr>
              <a:t>/</a:t>
            </a:r>
            <a:r>
              <a:rPr lang="en-US" sz="1100" dirty="0" err="1">
                <a:latin typeface="Times New Roman"/>
                <a:cs typeface="Times New Roman"/>
              </a:rPr>
              <a:t>population_and_demographics.php</a:t>
            </a:r>
            <a:endParaRPr lang="en-US" sz="11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785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72" y="1956299"/>
            <a:ext cx="3186251" cy="23561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6858" y="3912601"/>
            <a:ext cx="38389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/>
                <a:cs typeface="Times New Roman"/>
              </a:rPr>
              <a:t>https://</a:t>
            </a:r>
            <a:r>
              <a:rPr lang="en-US" sz="1050" dirty="0" err="1">
                <a:latin typeface="Times New Roman"/>
                <a:cs typeface="Times New Roman"/>
              </a:rPr>
              <a:t>www.bartlett.ucl.ac.uk</a:t>
            </a:r>
            <a:r>
              <a:rPr lang="en-US" sz="1050" dirty="0">
                <a:latin typeface="Times New Roman"/>
                <a:cs typeface="Times New Roman"/>
              </a:rPr>
              <a:t>/sustainable/sustainable-news/</a:t>
            </a:r>
            <a:r>
              <a:rPr lang="en-US" sz="1050" dirty="0" err="1">
                <a:latin typeface="Times New Roman"/>
                <a:cs typeface="Times New Roman"/>
              </a:rPr>
              <a:t>GECP_newreport</a:t>
            </a:r>
            <a:endParaRPr lang="en-US" sz="1050" dirty="0">
              <a:latin typeface="Times New Roman"/>
              <a:cs typeface="Times New Roman"/>
            </a:endParaRPr>
          </a:p>
        </p:txBody>
      </p:sp>
      <p:sp>
        <p:nvSpPr>
          <p:cNvPr id="6" name="Plus 5"/>
          <p:cNvSpPr/>
          <p:nvPr/>
        </p:nvSpPr>
        <p:spPr>
          <a:xfrm>
            <a:off x="4160096" y="2467275"/>
            <a:ext cx="1255328" cy="1255536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622" y="2029296"/>
            <a:ext cx="2100294" cy="2166819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7867690" y="2671663"/>
            <a:ext cx="1226134" cy="1080345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875341" y="4102390"/>
            <a:ext cx="3036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/>
                <a:cs typeface="Times New Roman"/>
              </a:rPr>
              <a:t>http://</a:t>
            </a:r>
            <a:r>
              <a:rPr lang="en-US" sz="1100" dirty="0" err="1">
                <a:latin typeface="Times New Roman"/>
                <a:cs typeface="Times New Roman"/>
              </a:rPr>
              <a:t>ukhse.org</a:t>
            </a:r>
            <a:r>
              <a:rPr lang="en-US" sz="1100" dirty="0">
                <a:latin typeface="Times New Roman"/>
                <a:cs typeface="Times New Roman"/>
              </a:rPr>
              <a:t>/award-in-environmental-awareness/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265" y="1912501"/>
            <a:ext cx="2792213" cy="2496473"/>
          </a:xfrm>
          <a:prstGeom prst="rect">
            <a:avLst/>
          </a:prstGeom>
        </p:spPr>
      </p:pic>
      <p:sp>
        <p:nvSpPr>
          <p:cNvPr id="12" name="Equal 11"/>
          <p:cNvSpPr/>
          <p:nvPr/>
        </p:nvSpPr>
        <p:spPr>
          <a:xfrm>
            <a:off x="1372102" y="4876151"/>
            <a:ext cx="1357505" cy="934351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15010" y="5124338"/>
            <a:ext cx="846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All will be affected with a rising population growth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83996" y="3975509"/>
            <a:ext cx="55212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/>
                <a:cs typeface="Times New Roman"/>
              </a:rPr>
              <a:t>https://</a:t>
            </a:r>
            <a:r>
              <a:rPr lang="en-US" sz="1050" dirty="0" err="1">
                <a:latin typeface="Times New Roman"/>
                <a:cs typeface="Times New Roman"/>
              </a:rPr>
              <a:t>internationalmedicalcorps.org</a:t>
            </a:r>
            <a:r>
              <a:rPr lang="en-US" sz="1050" dirty="0">
                <a:latin typeface="Times New Roman"/>
                <a:cs typeface="Times New Roman"/>
              </a:rPr>
              <a:t>/programs/mental-health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0973" y="1036547"/>
            <a:ext cx="9444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						Group’s Different Perspectives 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153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standpoint: Economics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6626" y="2609574"/>
            <a:ext cx="5373687" cy="313798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882" y="2660650"/>
            <a:ext cx="3433268" cy="27019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13565" y="5864087"/>
            <a:ext cx="4251739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/>
              <a:t>S, T. (2015, January 23). Overpopulation: Oh shut up! Retrieved April 28, 2016, from http://brightonleft.org.uk/2013/01/22/overpopulation-oh-shut-up/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54623" y="5405531"/>
            <a:ext cx="38248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www.cnn.com</a:t>
            </a:r>
            <a:r>
              <a:rPr lang="en-US" sz="1050" dirty="0"/>
              <a:t>/2007/TECH/science/09/25/</a:t>
            </a:r>
            <a:r>
              <a:rPr lang="en-US" sz="1050" dirty="0" err="1"/>
              <a:t>overpopulation.overview</a:t>
            </a:r>
            <a:r>
              <a:rPr lang="en-US" sz="1050" dirty="0"/>
              <a:t>/</a:t>
            </a:r>
            <a:r>
              <a:rPr lang="en-US" sz="1050" dirty="0" err="1"/>
              <a:t>index.html?eref</a:t>
            </a:r>
            <a:r>
              <a:rPr lang="en-US" sz="1050" dirty="0"/>
              <a:t>=</a:t>
            </a:r>
            <a:r>
              <a:rPr lang="en-US" sz="1050" dirty="0" err="1"/>
              <a:t>rss_tech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618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136741"/>
            <a:ext cx="9601196" cy="1303867"/>
          </a:xfrm>
        </p:spPr>
        <p:txBody>
          <a:bodyPr/>
          <a:lstStyle/>
          <a:p>
            <a:r>
              <a:rPr lang="en-US" dirty="0" smtClean="0"/>
              <a:t>My Reasons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8174" y="2562087"/>
            <a:ext cx="34455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>
                <a:latin typeface="Times New Roman"/>
                <a:cs typeface="Times New Roman"/>
              </a:rPr>
              <a:t>Major economic/tax reforms in government </a:t>
            </a:r>
          </a:p>
          <a:p>
            <a:endParaRPr lang="en-US" sz="2400" b="1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 smtClean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 smtClean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 smtClean="0">
                <a:latin typeface="Times New Roman"/>
                <a:cs typeface="Times New Roman"/>
              </a:rPr>
              <a:t>Limited food and resources </a:t>
            </a:r>
          </a:p>
        </p:txBody>
      </p:sp>
      <p:sp>
        <p:nvSpPr>
          <p:cNvPr id="6" name="Right Arrow 5"/>
          <p:cNvSpPr/>
          <p:nvPr/>
        </p:nvSpPr>
        <p:spPr>
          <a:xfrm>
            <a:off x="4428435" y="2937565"/>
            <a:ext cx="2617304" cy="65156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465502" y="4769824"/>
            <a:ext cx="2617304" cy="71782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591" y="2452243"/>
            <a:ext cx="2919366" cy="17164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56573" y="4029394"/>
            <a:ext cx="6190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/>
                <a:cs typeface="Times New Roman"/>
              </a:rPr>
              <a:t>http://</a:t>
            </a:r>
            <a:r>
              <a:rPr lang="en-US" sz="1100" dirty="0" err="1">
                <a:latin typeface="Times New Roman"/>
                <a:cs typeface="Times New Roman"/>
              </a:rPr>
              <a:t>news.heartland.org</a:t>
            </a:r>
            <a:r>
              <a:rPr lang="en-US" sz="1100" dirty="0">
                <a:latin typeface="Times New Roman"/>
                <a:cs typeface="Times New Roman"/>
              </a:rPr>
              <a:t>/newspaper-article/2014/11/18/</a:t>
            </a:r>
            <a:r>
              <a:rPr lang="en-US" sz="1100" dirty="0" err="1">
                <a:latin typeface="Times New Roman"/>
                <a:cs typeface="Times New Roman"/>
              </a:rPr>
              <a:t>pennsylvania</a:t>
            </a:r>
            <a:r>
              <a:rPr lang="en-US" sz="1100" dirty="0">
                <a:latin typeface="Times New Roman"/>
                <a:cs typeface="Times New Roman"/>
              </a:rPr>
              <a:t>-tax-reform-gains-support-statehouse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756" y="4338762"/>
            <a:ext cx="2583637" cy="180387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875106" y="6058690"/>
            <a:ext cx="41550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Times New Roman"/>
                <a:cs typeface="Times New Roman"/>
              </a:rPr>
              <a:t>http://</a:t>
            </a:r>
            <a:r>
              <a:rPr lang="en-US" sz="1050" dirty="0" err="1">
                <a:latin typeface="Times New Roman"/>
                <a:cs typeface="Times New Roman"/>
              </a:rPr>
              <a:t>midelmanagement.com</a:t>
            </a:r>
            <a:r>
              <a:rPr lang="en-US" sz="1050" dirty="0">
                <a:latin typeface="Times New Roman"/>
                <a:cs typeface="Times New Roman"/>
              </a:rPr>
              <a:t>/media/living-within-your-limited-resources/</a:t>
            </a:r>
          </a:p>
        </p:txBody>
      </p:sp>
    </p:spTree>
    <p:extLst>
      <p:ext uri="{BB962C8B-B14F-4D97-AF65-F5344CB8AC3E}">
        <p14:creationId xmlns:p14="http://schemas.microsoft.com/office/powerpoint/2010/main" val="195424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economic/tax reforms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83566" y="2606261"/>
            <a:ext cx="534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		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5179392" y="3014869"/>
            <a:ext cx="762000" cy="9055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44348" y="2462697"/>
            <a:ext cx="4152348" cy="485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/>
                <a:cs typeface="Times New Roman"/>
              </a:rPr>
              <a:t>	Rising growth in population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70696" y="3931478"/>
            <a:ext cx="5212522" cy="474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Higher demand for public services by the government 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5146260" y="4527826"/>
            <a:ext cx="872435" cy="993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81131" y="5554870"/>
            <a:ext cx="5234609" cy="563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Higher taxes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84429">
            <a:off x="7609806" y="2790829"/>
            <a:ext cx="2214055" cy="6554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82684">
            <a:off x="1654893" y="2753249"/>
            <a:ext cx="1621029" cy="10787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41605">
            <a:off x="1005501" y="4217095"/>
            <a:ext cx="1928032" cy="12830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03008">
            <a:off x="9013904" y="3635217"/>
            <a:ext cx="1862810" cy="13102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16484" y="582510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Equal 18"/>
          <p:cNvSpPr/>
          <p:nvPr/>
        </p:nvSpPr>
        <p:spPr>
          <a:xfrm>
            <a:off x="8582935" y="5591514"/>
            <a:ext cx="656857" cy="525573"/>
          </a:xfrm>
          <a:prstGeom prst="mathEqua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65276" y="5839702"/>
            <a:ext cx="68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6917" y="5226132"/>
            <a:ext cx="671259" cy="9493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560771">
            <a:off x="1843394" y="3616559"/>
            <a:ext cx="192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education.wsu.edu</a:t>
            </a:r>
            <a:r>
              <a:rPr lang="en-US" sz="1000" dirty="0"/>
              <a:t>/graduate/</a:t>
            </a:r>
            <a:r>
              <a:rPr lang="en-US" sz="1000" dirty="0" err="1"/>
              <a:t>specialed</a:t>
            </a:r>
            <a:r>
              <a:rPr lang="en-US" sz="1000" dirty="0"/>
              <a:t>/</a:t>
            </a:r>
            <a:r>
              <a:rPr lang="en-US" sz="1000" dirty="0" err="1"/>
              <a:t>phd</a:t>
            </a:r>
            <a:r>
              <a:rPr lang="en-US" sz="1000" dirty="0"/>
              <a:t>/</a:t>
            </a:r>
          </a:p>
        </p:txBody>
      </p:sp>
      <p:sp>
        <p:nvSpPr>
          <p:cNvPr id="6" name="TextBox 5"/>
          <p:cNvSpPr txBox="1"/>
          <p:nvPr/>
        </p:nvSpPr>
        <p:spPr>
          <a:xfrm rot="966377">
            <a:off x="839648" y="5511380"/>
            <a:ext cx="209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/>
                <a:cs typeface="Times New Roman"/>
              </a:rPr>
              <a:t>https://</a:t>
            </a:r>
            <a:r>
              <a:rPr lang="en-US" sz="900" dirty="0" err="1">
                <a:latin typeface="Times New Roman"/>
                <a:cs typeface="Times New Roman"/>
              </a:rPr>
              <a:t>nottmagazine.com</a:t>
            </a:r>
            <a:r>
              <a:rPr lang="en-US" sz="900" dirty="0">
                <a:latin typeface="Times New Roman"/>
                <a:cs typeface="Times New Roman"/>
              </a:rPr>
              <a:t>/2015/05/23/why-and-how-do-we-jail-criminals</a:t>
            </a:r>
            <a:r>
              <a:rPr lang="en-US" sz="900" dirty="0"/>
              <a:t>/</a:t>
            </a:r>
          </a:p>
        </p:txBody>
      </p:sp>
      <p:sp>
        <p:nvSpPr>
          <p:cNvPr id="7" name="TextBox 6"/>
          <p:cNvSpPr txBox="1"/>
          <p:nvPr/>
        </p:nvSpPr>
        <p:spPr>
          <a:xfrm rot="20653123">
            <a:off x="7749517" y="3154987"/>
            <a:ext cx="228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Times New Roman"/>
                <a:cs typeface="Times New Roman"/>
              </a:rPr>
              <a:t>http://</a:t>
            </a:r>
            <a:r>
              <a:rPr lang="en-US" sz="900" dirty="0" err="1">
                <a:latin typeface="Times New Roman"/>
                <a:cs typeface="Times New Roman"/>
              </a:rPr>
              <a:t>health.gsu.edu</a:t>
            </a:r>
            <a:r>
              <a:rPr lang="en-US" sz="900" dirty="0">
                <a:latin typeface="Times New Roman"/>
                <a:cs typeface="Times New Roman"/>
              </a:rPr>
              <a:t>/services/primary-care</a:t>
            </a:r>
            <a:r>
              <a:rPr lang="en-US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 rot="956656">
            <a:off x="8582020" y="4855403"/>
            <a:ext cx="2234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/>
                <a:cs typeface="Times New Roman"/>
              </a:rPr>
              <a:t>http://</a:t>
            </a:r>
            <a:r>
              <a:rPr lang="en-US" sz="1000" dirty="0" err="1">
                <a:latin typeface="Times New Roman"/>
                <a:cs typeface="Times New Roman"/>
              </a:rPr>
              <a:t>zombie.wikia.com</a:t>
            </a:r>
            <a:r>
              <a:rPr lang="en-US" sz="1000" dirty="0">
                <a:latin typeface="Times New Roman"/>
                <a:cs typeface="Times New Roman"/>
              </a:rPr>
              <a:t>/wiki/Hospitals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89252" y="6125592"/>
            <a:ext cx="2949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/>
                <a:cs typeface="Times New Roman"/>
              </a:rPr>
              <a:t>http://</a:t>
            </a:r>
            <a:r>
              <a:rPr lang="en-US" sz="900" dirty="0" err="1">
                <a:latin typeface="Times New Roman"/>
                <a:cs typeface="Times New Roman"/>
              </a:rPr>
              <a:t>worldartsme.com</a:t>
            </a:r>
            <a:r>
              <a:rPr lang="en-US" sz="900" dirty="0">
                <a:latin typeface="Times New Roman"/>
                <a:cs typeface="Times New Roman"/>
              </a:rPr>
              <a:t>/money-sign-clipart.html#gal_post_5975_money-sign-clipart-1.jpg</a:t>
            </a:r>
          </a:p>
        </p:txBody>
      </p:sp>
    </p:spTree>
    <p:extLst>
      <p:ext uri="{BB962C8B-B14F-4D97-AF65-F5344CB8AC3E}">
        <p14:creationId xmlns:p14="http://schemas.microsoft.com/office/powerpoint/2010/main" val="201662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27" y="1160554"/>
            <a:ext cx="3289300" cy="24638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685582" y="1781109"/>
            <a:ext cx="2802590" cy="113874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26077" y="1459926"/>
            <a:ext cx="3211302" cy="19417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Tax credits for each child born</a:t>
            </a:r>
            <a:endParaRPr lang="en-US" sz="2000" dirty="0"/>
          </a:p>
        </p:txBody>
      </p:sp>
      <p:sp>
        <p:nvSpPr>
          <p:cNvPr id="8" name="Down Arrow 7"/>
          <p:cNvSpPr/>
          <p:nvPr/>
        </p:nvSpPr>
        <p:spPr>
          <a:xfrm>
            <a:off x="9020840" y="3460023"/>
            <a:ext cx="1109359" cy="112414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09303" y="4657163"/>
            <a:ext cx="3459448" cy="15037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Higher tax cuts </a:t>
            </a:r>
            <a:endParaRPr lang="en-US" sz="2400" dirty="0"/>
          </a:p>
        </p:txBody>
      </p:sp>
      <p:sp>
        <p:nvSpPr>
          <p:cNvPr id="10" name="Left Arrow 9"/>
          <p:cNvSpPr/>
          <p:nvPr/>
        </p:nvSpPr>
        <p:spPr>
          <a:xfrm>
            <a:off x="5079696" y="4949147"/>
            <a:ext cx="2452267" cy="1124143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Increase in population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09358" y="4496571"/>
            <a:ext cx="3605417" cy="15329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National deficit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176224" y="3486399"/>
            <a:ext cx="28463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/>
                <a:cs typeface="Times New Roman"/>
              </a:rPr>
              <a:t>http://</a:t>
            </a:r>
            <a:r>
              <a:rPr lang="en-US" sz="1050" dirty="0" err="1">
                <a:latin typeface="Times New Roman"/>
                <a:cs typeface="Times New Roman"/>
              </a:rPr>
              <a:t>www.playbuzz.com</a:t>
            </a:r>
            <a:r>
              <a:rPr lang="en-US" sz="1050" dirty="0">
                <a:latin typeface="Times New Roman"/>
                <a:cs typeface="Times New Roman"/>
              </a:rPr>
              <a:t>/</a:t>
            </a:r>
            <a:r>
              <a:rPr lang="en-US" sz="1050" dirty="0" err="1">
                <a:latin typeface="Times New Roman"/>
                <a:cs typeface="Times New Roman"/>
              </a:rPr>
              <a:t>arielw</a:t>
            </a:r>
            <a:r>
              <a:rPr lang="en-US" sz="1050" dirty="0">
                <a:latin typeface="Times New Roman"/>
                <a:cs typeface="Times New Roman"/>
              </a:rPr>
              <a:t>/how-many-kids-should-you-actually-have</a:t>
            </a:r>
          </a:p>
        </p:txBody>
      </p:sp>
    </p:spTree>
    <p:extLst>
      <p:ext uri="{BB962C8B-B14F-4D97-AF65-F5344CB8AC3E}">
        <p14:creationId xmlns:p14="http://schemas.microsoft.com/office/powerpoint/2010/main" val="400242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Lack of food and resources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4758566" y="4730160"/>
            <a:ext cx="2233314" cy="1430728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20642656">
            <a:off x="2491236" y="4314216"/>
            <a:ext cx="7635616" cy="2861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0614834">
            <a:off x="2328657" y="2870816"/>
            <a:ext cx="2910930" cy="21242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Times New Roman"/>
                <a:cs typeface="Times New Roman"/>
              </a:rPr>
              <a:t>Population 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13" name="Rectangle 12"/>
          <p:cNvSpPr/>
          <p:nvPr/>
        </p:nvSpPr>
        <p:spPr>
          <a:xfrm rot="20634917">
            <a:off x="6872516" y="2664970"/>
            <a:ext cx="1701808" cy="11981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123957" y="4131589"/>
            <a:ext cx="2291702" cy="20438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035904" y="4175388"/>
            <a:ext cx="2233315" cy="20438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831081" y="4175387"/>
            <a:ext cx="2174927" cy="20584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74045" y="627768"/>
            <a:ext cx="5006712" cy="23504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050" y="4569567"/>
            <a:ext cx="1845655" cy="1228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212" y="4554967"/>
            <a:ext cx="1739669" cy="13030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192" y="4525768"/>
            <a:ext cx="1720177" cy="1288473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 rot="19106861">
            <a:off x="8051728" y="2542099"/>
            <a:ext cx="624766" cy="198826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5838731" y="2686263"/>
            <a:ext cx="642261" cy="143072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1822035">
            <a:off x="3322849" y="2662390"/>
            <a:ext cx="729242" cy="187407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941736" y="6251305"/>
            <a:ext cx="25059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www.mawaridegroup.com</a:t>
            </a:r>
            <a:r>
              <a:rPr lang="en-US" sz="1050" dirty="0"/>
              <a:t>/</a:t>
            </a:r>
            <a:r>
              <a:rPr lang="en-US" sz="1050" dirty="0" err="1"/>
              <a:t>oilgas.php</a:t>
            </a:r>
            <a:endParaRPr lang="en-US" sz="1050" dirty="0"/>
          </a:p>
        </p:txBody>
      </p:sp>
      <p:sp>
        <p:nvSpPr>
          <p:cNvPr id="25" name="TextBox 24"/>
          <p:cNvSpPr txBox="1"/>
          <p:nvPr/>
        </p:nvSpPr>
        <p:spPr>
          <a:xfrm>
            <a:off x="4233080" y="6263080"/>
            <a:ext cx="44550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www.thetablebellingham.org</a:t>
            </a:r>
            <a:r>
              <a:rPr lang="en-US" sz="1050" dirty="0"/>
              <a:t>/2013/06/the-riddle-of-the-bread-tree/grain/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6397" y="6242593"/>
            <a:ext cx="25541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pixabay.com</a:t>
            </a:r>
            <a:r>
              <a:rPr lang="en-US" sz="1050" dirty="0"/>
              <a:t>/en/photos/water/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626" y="744563"/>
            <a:ext cx="4884502" cy="213149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 rot="2097375">
            <a:off x="773633" y="4992946"/>
            <a:ext cx="3313479" cy="583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2477035">
            <a:off x="4510396" y="5075879"/>
            <a:ext cx="3109172" cy="677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2199983">
            <a:off x="8420874" y="5182663"/>
            <a:ext cx="3283981" cy="721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262273" y="2788458"/>
            <a:ext cx="3722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www.flickr.com</a:t>
            </a:r>
            <a:r>
              <a:rPr lang="en-US" sz="1050" dirty="0"/>
              <a:t>/photos/</a:t>
            </a:r>
            <a:r>
              <a:rPr lang="en-US" sz="1050" dirty="0" err="1"/>
              <a:t>jamescridland</a:t>
            </a:r>
            <a:r>
              <a:rPr lang="en-US" sz="1050" dirty="0"/>
              <a:t>/613445810</a:t>
            </a:r>
          </a:p>
        </p:txBody>
      </p:sp>
    </p:spTree>
    <p:extLst>
      <p:ext uri="{BB962C8B-B14F-4D97-AF65-F5344CB8AC3E}">
        <p14:creationId xmlns:p14="http://schemas.microsoft.com/office/powerpoint/2010/main" val="366709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5258</TotalTime>
  <Words>376</Words>
  <Application>Microsoft Office PowerPoint</Application>
  <PresentationFormat>Widescreen</PresentationFormat>
  <Paragraphs>143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Garamond</vt:lpstr>
      <vt:lpstr>Times New Roman</vt:lpstr>
      <vt:lpstr>Organic</vt:lpstr>
      <vt:lpstr>Is Rising Population Growth a Global Concern?</vt:lpstr>
      <vt:lpstr>Group thesis/ My thesis</vt:lpstr>
      <vt:lpstr>PowerPoint Presentation</vt:lpstr>
      <vt:lpstr>My standpoint: Economics</vt:lpstr>
      <vt:lpstr>My Reasons </vt:lpstr>
      <vt:lpstr>Major economic/tax reforms </vt:lpstr>
      <vt:lpstr>PowerPoint Presentation</vt:lpstr>
      <vt:lpstr>Lack of food and resources </vt:lpstr>
      <vt:lpstr>PowerPoint Presentation</vt:lpstr>
      <vt:lpstr>Counter-argument/ My perspective</vt:lpstr>
      <vt:lpstr>PowerPoint Presentation</vt:lpstr>
      <vt:lpstr>References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VASQUEZ TANIA ELIZABETH</cp:lastModifiedBy>
  <cp:revision>36</cp:revision>
  <dcterms:created xsi:type="dcterms:W3CDTF">2014-09-12T17:26:41Z</dcterms:created>
  <dcterms:modified xsi:type="dcterms:W3CDTF">2016-05-13T14:49:20Z</dcterms:modified>
</cp:coreProperties>
</file>